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81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6D38-655F-D3FB-D64D-B1919370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CE3E-A5EB-2F63-F722-589D14CFB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FB08B-8A3F-282D-F9D8-02F666EF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FA962-5EC3-DC60-89F3-F32A17EF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ED34B-5BF8-D867-2541-72C3020E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5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E7D4-54E2-3691-498A-FF4C4650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33114-6A30-73BF-0127-9AF23F150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D18B0-ADBF-5899-7E13-B36497F37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45097-3B2F-A3DC-4ED9-322B678D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B3573-40ED-AC0E-0B03-CEAF160F2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0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6E750-EE64-DFB0-49A3-DF6A8CEAC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C69D3-0A43-D742-66EE-EB25E6534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8A694-C017-AD9F-E031-88E3A3A4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2441-254E-0DB6-DB58-2362A38F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4D6D0-AE1D-FECE-DF12-0DDFA2A6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2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67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57CB-11D8-4D35-A676-05EDEFAA2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714" y="595088"/>
            <a:ext cx="10474052" cy="793932"/>
          </a:xfr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622EE-EB76-4F63-BF73-21A4E7D3C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820" y="1404941"/>
            <a:ext cx="10502946" cy="481916"/>
          </a:xfrm>
        </p:spPr>
        <p:txBody>
          <a:bodyPr>
            <a:noAutofit/>
          </a:bodyPr>
          <a:lstStyle>
            <a:lvl1pPr marL="0" indent="0" algn="l">
              <a:buNone/>
              <a:defRPr sz="2800" i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56C11-4279-4A7A-8ED5-B3CC4B49EBCE}"/>
              </a:ext>
            </a:extLst>
          </p:cNvPr>
          <p:cNvSpPr/>
          <p:nvPr userDrawn="1"/>
        </p:nvSpPr>
        <p:spPr>
          <a:xfrm>
            <a:off x="874714" y="2404913"/>
            <a:ext cx="11317286" cy="6309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448BB1C-FCE0-4368-9454-1C343179F825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99868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5" name="Text Placeholder 67">
            <a:extLst>
              <a:ext uri="{FF2B5EF4-FFF2-40B4-BE49-F238E27FC236}">
                <a16:creationId xmlns:a16="http://schemas.microsoft.com/office/drawing/2014/main" id="{0F809E17-A64D-4926-86F9-F23BA9D43374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002003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1</a:t>
            </a:r>
            <a:endParaRPr lang="ru-RU" dirty="0"/>
          </a:p>
        </p:txBody>
      </p:sp>
      <p:sp>
        <p:nvSpPr>
          <p:cNvPr id="80" name="Text Placeholder 67">
            <a:extLst>
              <a:ext uri="{FF2B5EF4-FFF2-40B4-BE49-F238E27FC236}">
                <a16:creationId xmlns:a16="http://schemas.microsoft.com/office/drawing/2014/main" id="{CEAEBD1B-4DD3-4194-BDB3-E70AEE2E0CDB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999868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7">
            <a:extLst>
              <a:ext uri="{FF2B5EF4-FFF2-40B4-BE49-F238E27FC236}">
                <a16:creationId xmlns:a16="http://schemas.microsoft.com/office/drawing/2014/main" id="{D78D23EB-5D9F-4540-94A3-08DBF7B8B91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076929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6" name="Text Placeholder 67">
            <a:extLst>
              <a:ext uri="{FF2B5EF4-FFF2-40B4-BE49-F238E27FC236}">
                <a16:creationId xmlns:a16="http://schemas.microsoft.com/office/drawing/2014/main" id="{52C8DAAC-AC34-4ADE-B88F-1C9288A5AEAB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079064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2</a:t>
            </a:r>
            <a:endParaRPr lang="ru-RU" dirty="0"/>
          </a:p>
        </p:txBody>
      </p:sp>
      <p:sp>
        <p:nvSpPr>
          <p:cNvPr id="81" name="Text Placeholder 67">
            <a:extLst>
              <a:ext uri="{FF2B5EF4-FFF2-40B4-BE49-F238E27FC236}">
                <a16:creationId xmlns:a16="http://schemas.microsoft.com/office/drawing/2014/main" id="{11C83BFB-0EB8-4D80-943B-BA7A252D4DFE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3076929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67">
            <a:extLst>
              <a:ext uri="{FF2B5EF4-FFF2-40B4-BE49-F238E27FC236}">
                <a16:creationId xmlns:a16="http://schemas.microsoft.com/office/drawing/2014/main" id="{4ED1DE17-B2BC-417B-BFB0-D3CDF7209734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53990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7" name="Text Placeholder 67">
            <a:extLst>
              <a:ext uri="{FF2B5EF4-FFF2-40B4-BE49-F238E27FC236}">
                <a16:creationId xmlns:a16="http://schemas.microsoft.com/office/drawing/2014/main" id="{2406C601-7B6F-4E9D-A973-B2CC92C0DDA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5156125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3</a:t>
            </a:r>
            <a:endParaRPr lang="ru-RU" dirty="0"/>
          </a:p>
        </p:txBody>
      </p:sp>
      <p:sp>
        <p:nvSpPr>
          <p:cNvPr id="82" name="Text Placeholder 67">
            <a:extLst>
              <a:ext uri="{FF2B5EF4-FFF2-40B4-BE49-F238E27FC236}">
                <a16:creationId xmlns:a16="http://schemas.microsoft.com/office/drawing/2014/main" id="{1863E5AC-A2CE-4EFB-9433-5F599B2B061F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5153990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1" name="Text Placeholder 67">
            <a:extLst>
              <a:ext uri="{FF2B5EF4-FFF2-40B4-BE49-F238E27FC236}">
                <a16:creationId xmlns:a16="http://schemas.microsoft.com/office/drawing/2014/main" id="{166A426C-5268-45E2-8D57-A0DC553E0187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231051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8" name="Text Placeholder 67">
            <a:extLst>
              <a:ext uri="{FF2B5EF4-FFF2-40B4-BE49-F238E27FC236}">
                <a16:creationId xmlns:a16="http://schemas.microsoft.com/office/drawing/2014/main" id="{84AA07B3-267A-4EF3-884B-C7811E2A82E2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233186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4</a:t>
            </a:r>
            <a:endParaRPr lang="ru-RU" dirty="0"/>
          </a:p>
        </p:txBody>
      </p:sp>
      <p:sp>
        <p:nvSpPr>
          <p:cNvPr id="83" name="Text Placeholder 67">
            <a:extLst>
              <a:ext uri="{FF2B5EF4-FFF2-40B4-BE49-F238E27FC236}">
                <a16:creationId xmlns:a16="http://schemas.microsoft.com/office/drawing/2014/main" id="{8200DF41-88E6-45EF-AE9D-B56233AD17E6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7231051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2" name="Text Placeholder 67">
            <a:extLst>
              <a:ext uri="{FF2B5EF4-FFF2-40B4-BE49-F238E27FC236}">
                <a16:creationId xmlns:a16="http://schemas.microsoft.com/office/drawing/2014/main" id="{27F6FCF2-4954-4E07-BD4A-54040E169886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308112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9" name="Text Placeholder 67">
            <a:extLst>
              <a:ext uri="{FF2B5EF4-FFF2-40B4-BE49-F238E27FC236}">
                <a16:creationId xmlns:a16="http://schemas.microsoft.com/office/drawing/2014/main" id="{9752F311-54E4-4A2F-A676-CE541AC3AF22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310247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5</a:t>
            </a:r>
            <a:endParaRPr lang="ru-RU" dirty="0"/>
          </a:p>
        </p:txBody>
      </p:sp>
      <p:sp>
        <p:nvSpPr>
          <p:cNvPr id="84" name="Text Placeholder 67">
            <a:extLst>
              <a:ext uri="{FF2B5EF4-FFF2-40B4-BE49-F238E27FC236}">
                <a16:creationId xmlns:a16="http://schemas.microsoft.com/office/drawing/2014/main" id="{293395E1-4412-462F-9A23-3BEF7CCC2498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9308112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A423E63-093D-4A99-8C31-28E180F8111E}"/>
              </a:ext>
            </a:extLst>
          </p:cNvPr>
          <p:cNvCxnSpPr>
            <a:cxnSpLocks/>
          </p:cNvCxnSpPr>
          <p:nvPr userDrawn="1"/>
        </p:nvCxnSpPr>
        <p:spPr>
          <a:xfrm>
            <a:off x="919331" y="2404913"/>
            <a:ext cx="11304000" cy="0"/>
          </a:xfrm>
          <a:prstGeom prst="line">
            <a:avLst/>
          </a:prstGeom>
          <a:ln w="19050">
            <a:solidFill>
              <a:srgbClr val="9399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5D4B62-FDA7-488E-8EA0-68805217F9F0}"/>
              </a:ext>
            </a:extLst>
          </p:cNvPr>
          <p:cNvGrpSpPr/>
          <p:nvPr userDrawn="1"/>
        </p:nvGrpSpPr>
        <p:grpSpPr>
          <a:xfrm>
            <a:off x="9128023" y="2331516"/>
            <a:ext cx="137160" cy="2999323"/>
            <a:chOff x="882917" y="2474883"/>
            <a:chExt cx="137160" cy="299932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9FF919-D5B6-40BE-8340-99395C67A80B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744F83E-0A7E-487F-94AD-18862D8C1DA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04EFAD-8591-44A8-B023-93F6CBAA8FBB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CC36F7E-FD23-48F3-A09A-9CC43031B561}"/>
              </a:ext>
            </a:extLst>
          </p:cNvPr>
          <p:cNvCxnSpPr>
            <a:cxnSpLocks/>
          </p:cNvCxnSpPr>
          <p:nvPr userDrawn="1"/>
        </p:nvCxnSpPr>
        <p:spPr>
          <a:xfrm>
            <a:off x="951496" y="3032671"/>
            <a:ext cx="11240503" cy="0"/>
          </a:xfrm>
          <a:prstGeom prst="line">
            <a:avLst/>
          </a:prstGeom>
          <a:ln w="7239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A1B849D-4DD4-48E2-919C-6D027EBF0C55}"/>
              </a:ext>
            </a:extLst>
          </p:cNvPr>
          <p:cNvGrpSpPr/>
          <p:nvPr userDrawn="1"/>
        </p:nvGrpSpPr>
        <p:grpSpPr>
          <a:xfrm>
            <a:off x="813989" y="2331516"/>
            <a:ext cx="137162" cy="2999323"/>
            <a:chOff x="882915" y="2453736"/>
            <a:chExt cx="137162" cy="299932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35FDD3-D29F-4144-B941-C78FD2EDEC8F}"/>
                </a:ext>
              </a:extLst>
            </p:cNvPr>
            <p:cNvCxnSpPr/>
            <p:nvPr userDrawn="1"/>
          </p:nvCxnSpPr>
          <p:spPr>
            <a:xfrm>
              <a:off x="951497" y="2522316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CA69E7-7E62-48D3-BECA-3195D6013009}"/>
                </a:ext>
              </a:extLst>
            </p:cNvPr>
            <p:cNvSpPr/>
            <p:nvPr userDrawn="1"/>
          </p:nvSpPr>
          <p:spPr>
            <a:xfrm>
              <a:off x="882915" y="245373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372AC68-B45F-427C-BCD5-D1C11A81DEFD}"/>
                </a:ext>
              </a:extLst>
            </p:cNvPr>
            <p:cNvSpPr/>
            <p:nvPr userDrawn="1"/>
          </p:nvSpPr>
          <p:spPr>
            <a:xfrm>
              <a:off x="882917" y="5315899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63908B3-7B94-471C-A3B6-4DD1BAD057EC}"/>
              </a:ext>
            </a:extLst>
          </p:cNvPr>
          <p:cNvGrpSpPr/>
          <p:nvPr userDrawn="1"/>
        </p:nvGrpSpPr>
        <p:grpSpPr>
          <a:xfrm>
            <a:off x="750918" y="2898634"/>
            <a:ext cx="265176" cy="265176"/>
            <a:chOff x="818907" y="3062958"/>
            <a:chExt cx="265176" cy="26517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BB9D0A-1778-4373-AD41-62E890959DCF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C3271EA-E74D-4A74-B991-5C50166C37A5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9A6FF48-4AA4-4CD2-B31D-B7049F9C4092}"/>
              </a:ext>
            </a:extLst>
          </p:cNvPr>
          <p:cNvGrpSpPr/>
          <p:nvPr userDrawn="1"/>
        </p:nvGrpSpPr>
        <p:grpSpPr>
          <a:xfrm>
            <a:off x="2908500" y="2331516"/>
            <a:ext cx="137160" cy="2999323"/>
            <a:chOff x="882917" y="2474883"/>
            <a:chExt cx="137160" cy="2999323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E7874F7-CC98-4D64-8517-87F53501C42F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6453AEA-ACAA-4861-B099-D90257B9BAF8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A8484F9-DBBB-48DB-8CBC-A0E91BBD8207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7AB91B-1402-478A-9277-84A12987C1FE}"/>
              </a:ext>
            </a:extLst>
          </p:cNvPr>
          <p:cNvGrpSpPr/>
          <p:nvPr userDrawn="1"/>
        </p:nvGrpSpPr>
        <p:grpSpPr>
          <a:xfrm>
            <a:off x="2847246" y="2898634"/>
            <a:ext cx="265176" cy="265176"/>
            <a:chOff x="818907" y="3062958"/>
            <a:chExt cx="265176" cy="26517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EFCF036-CEA4-48A8-A00F-9F64AE548E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E24256-9159-4D60-B60A-3498FC98CD0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A8C6DB1-44F7-483A-950F-B873D1D5B8D3}"/>
              </a:ext>
            </a:extLst>
          </p:cNvPr>
          <p:cNvGrpSpPr/>
          <p:nvPr userDrawn="1"/>
        </p:nvGrpSpPr>
        <p:grpSpPr>
          <a:xfrm>
            <a:off x="9064951" y="2898634"/>
            <a:ext cx="265176" cy="265176"/>
            <a:chOff x="818907" y="3062958"/>
            <a:chExt cx="265176" cy="26517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71AB570-1EDA-457E-B564-1F63367035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1CF7F51-5306-450B-9581-297B7DA9535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8F938B-6889-476B-9F04-50877A3FFB94}"/>
              </a:ext>
            </a:extLst>
          </p:cNvPr>
          <p:cNvGrpSpPr/>
          <p:nvPr userDrawn="1"/>
        </p:nvGrpSpPr>
        <p:grpSpPr>
          <a:xfrm>
            <a:off x="5003010" y="2331516"/>
            <a:ext cx="137160" cy="2999323"/>
            <a:chOff x="882917" y="2474883"/>
            <a:chExt cx="137160" cy="2999323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9342DA-D3C1-4717-B6CC-2654C333D29D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CB6D1AF-ADDB-42D5-BEB9-99A7EE07025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986ED45-F31E-4EB9-BB0F-3079602EB4A2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923CFC93-94E9-4366-8810-F0ACAFD54CFD}"/>
              </a:ext>
            </a:extLst>
          </p:cNvPr>
          <p:cNvSpPr/>
          <p:nvPr userDrawn="1"/>
        </p:nvSpPr>
        <p:spPr>
          <a:xfrm>
            <a:off x="4938426" y="2898634"/>
            <a:ext cx="265176" cy="26517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D6790E5-47B0-4794-ADB1-4FC8402D665C}"/>
              </a:ext>
            </a:extLst>
          </p:cNvPr>
          <p:cNvSpPr/>
          <p:nvPr userDrawn="1"/>
        </p:nvSpPr>
        <p:spPr>
          <a:xfrm>
            <a:off x="5002434" y="2962642"/>
            <a:ext cx="137160" cy="13716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96C3237-54C9-480C-AABB-5A95AB84DF38}"/>
              </a:ext>
            </a:extLst>
          </p:cNvPr>
          <p:cNvGrpSpPr/>
          <p:nvPr userDrawn="1"/>
        </p:nvGrpSpPr>
        <p:grpSpPr>
          <a:xfrm>
            <a:off x="7097520" y="2331516"/>
            <a:ext cx="137160" cy="2999323"/>
            <a:chOff x="882917" y="2474883"/>
            <a:chExt cx="137160" cy="299932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1C5BC3-88E2-4319-B05B-55A77D959B8C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AD3DDE-89C5-4CB3-A7C4-52A77D798D0A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492ADD7-891E-47B3-B12A-0B729BD59B7C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6626098-B638-41DE-A19F-347385124AF0}"/>
              </a:ext>
            </a:extLst>
          </p:cNvPr>
          <p:cNvGrpSpPr/>
          <p:nvPr userDrawn="1"/>
        </p:nvGrpSpPr>
        <p:grpSpPr>
          <a:xfrm>
            <a:off x="7036590" y="2898634"/>
            <a:ext cx="265176" cy="265176"/>
            <a:chOff x="821985" y="3062284"/>
            <a:chExt cx="265176" cy="26517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FDD77FF-4A87-4A8F-9110-8D6977A8ED44}"/>
                </a:ext>
              </a:extLst>
            </p:cNvPr>
            <p:cNvSpPr/>
            <p:nvPr userDrawn="1"/>
          </p:nvSpPr>
          <p:spPr>
            <a:xfrm>
              <a:off x="821985" y="3062284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6ECC322-F330-4C26-AC6A-506672D90A6F}"/>
                </a:ext>
              </a:extLst>
            </p:cNvPr>
            <p:cNvSpPr/>
            <p:nvPr userDrawn="1"/>
          </p:nvSpPr>
          <p:spPr>
            <a:xfrm>
              <a:off x="885993" y="3126292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563375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551">
          <p15:clr>
            <a:srgbClr val="FBAE40"/>
          </p15:clr>
        </p15:guide>
        <p15:guide id="3" pos="7080">
          <p15:clr>
            <a:srgbClr val="FBAE40"/>
          </p15:clr>
        </p15:guide>
        <p15:guide id="4" orient="horz" pos="37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AABC-9266-6E50-E57C-CC5860F1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6DC5-FD70-C279-A23F-E406C345E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0992-DC90-46A6-4EA4-727C09B8F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5EC9A-57C3-27DA-704E-3746ED15C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49FA-F4D6-86B7-5D6A-542BDD43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0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4AE6-6ED9-0713-8559-7F0F98B48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27DCB-AFC2-E595-4D81-D07341BFC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7479D-03EA-2605-5EE7-D2864E76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98360-28FB-E08B-75FD-49DAC652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8CAA-9084-6510-2902-6EB3FE9C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C447-A21F-1F57-6FB2-6A058EB6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8E89-9D2F-782E-D502-6846ED9B3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A7E6F-3C7F-96CB-68AD-0E8B1528C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948F6-CB6D-A2AC-1387-F0F796FB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028C2-21A1-B8BA-B1CA-5369BA2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22874-8112-3DE3-CC9C-03191D434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1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CBEC0-2AFD-726C-3F4C-2A03E4994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B646E-8DFF-D3FA-1C87-E6B43B475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9B129-7456-80AD-92FF-3179833A3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B7014-69D5-0A5D-58DB-13341A51F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9740A-D633-743B-52A4-DDB02DE77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04910-ED48-3291-F6A1-F7A3B28D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70CBA8-E349-7B55-CD33-8CC955BF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E4E92-4459-234E-3CE1-83FAB09F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3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968D-252C-A7DC-3420-B0411232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6BDC9-71C6-B0C0-7AAD-2CC44DE8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C61F57-854C-2269-E52C-F3EC117B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5FC72-5B18-64CA-4536-74C30DEC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A79041-7167-318B-082B-D2D03FDD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4B8EC-7B57-27FD-A9D7-F227240B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5449-A99B-E6C2-9A4A-3545321A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CDF9-BC72-9FF2-C85E-7587EBE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85B91-EEAA-1800-99BE-6B57DAD4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0380E-54C5-563D-9E86-9192B3B4D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6ED52-4FFF-D4D2-BE9B-E4329A22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3FFAF-7F9C-26DE-1634-A8BE8D6AB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5EB84-B548-1A91-612E-99826952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F234-F77E-2D43-D96F-A97F0DCF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372763-BCCF-1F12-F6B0-D4F3EC622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0379F-7DF8-EE8C-1C16-6CD15338F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1E34E-9D84-F865-A602-AC0E9C5C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F1B50-32F3-0327-A0B6-49911065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4C65E-081B-5E26-6206-99273C65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7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0E819-E1B2-ADA9-D9F1-55B181E1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197DD-B560-593A-5670-87E53369E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1840-A380-CBC1-6290-B815672DC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6FE3-646E-FCFA-FA87-535518963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E7CFA-CE2F-FD7F-942F-53C3AF89E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5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78BE1FF0-DC22-15BB-05A4-844691820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r="5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1DDC21-8132-7328-0C35-2101CD922A85}"/>
              </a:ext>
            </a:extLst>
          </p:cNvPr>
          <p:cNvSpPr txBox="1"/>
          <p:nvPr/>
        </p:nvSpPr>
        <p:spPr>
          <a:xfrm>
            <a:off x="2359034" y="5220641"/>
            <a:ext cx="75352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0" dirty="0">
                <a:solidFill>
                  <a:schemeClr val="tx1">
                    <a:lumMod val="75000"/>
                  </a:schemeClr>
                </a:solidFill>
              </a:rPr>
              <a:t>Patrocinio</a:t>
            </a:r>
            <a:endParaRPr lang="en-US" sz="140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64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DA11F-B29A-8441-703A-2A2E903D4581}"/>
              </a:ext>
            </a:extLst>
          </p:cNvPr>
          <p:cNvSpPr txBox="1"/>
          <p:nvPr/>
        </p:nvSpPr>
        <p:spPr>
          <a:xfrm>
            <a:off x="6421700" y="713232"/>
            <a:ext cx="5154168" cy="1197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>
                <a:latin typeface="+mj-lt"/>
                <a:ea typeface="+mj-ea"/>
                <a:cs typeface="+mj-cs"/>
              </a:rPr>
              <a:t>SEVILLADOTNETCONF 2023</a:t>
            </a:r>
          </a:p>
        </p:txBody>
      </p:sp>
      <p:pic>
        <p:nvPicPr>
          <p:cNvPr id="1026" name="Picture 2" descr="Sevilla - BABEL Sistemas de Información">
            <a:extLst>
              <a:ext uri="{FF2B5EF4-FFF2-40B4-BE49-F238E27FC236}">
                <a16:creationId xmlns:a16="http://schemas.microsoft.com/office/drawing/2014/main" id="{9A3DD6F5-ACBA-E834-C994-97396F3B7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8"/>
          <a:stretch/>
        </p:blipFill>
        <p:spPr bwMode="auto">
          <a:xfrm>
            <a:off x="20" y="10"/>
            <a:ext cx="5495089" cy="6857990"/>
          </a:xfrm>
          <a:prstGeom prst="rect">
            <a:avLst/>
          </a:prstGeom>
          <a:solidFill>
            <a:srgbClr val="3F3F3F"/>
          </a:solidFill>
        </p:spPr>
      </p:pic>
      <p:sp>
        <p:nvSpPr>
          <p:cNvPr id="1033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D4674-76F4-0EC3-8C1D-CD3ADB2C3222}"/>
              </a:ext>
            </a:extLst>
          </p:cNvPr>
          <p:cNvSpPr txBox="1"/>
          <p:nvPr/>
        </p:nvSpPr>
        <p:spPr>
          <a:xfrm>
            <a:off x="6421700" y="2048256"/>
            <a:ext cx="5154168" cy="41239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La </a:t>
            </a:r>
            <a:r>
              <a:rPr lang="en-US" sz="2200" dirty="0" err="1"/>
              <a:t>conferencia</a:t>
            </a:r>
            <a:r>
              <a:rPr lang="en-US" sz="2200" dirty="0"/>
              <a:t> que </a:t>
            </a:r>
            <a:r>
              <a:rPr lang="en-US" sz="2200" dirty="0" err="1"/>
              <a:t>reúne</a:t>
            </a:r>
            <a:r>
              <a:rPr lang="en-US" sz="2200" dirty="0"/>
              <a:t> a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profesionales</a:t>
            </a:r>
            <a:r>
              <a:rPr lang="en-US" sz="2200" dirty="0"/>
              <a:t> del </a:t>
            </a:r>
            <a:r>
              <a:rPr lang="en-US" sz="2200" dirty="0" err="1"/>
              <a:t>desarrollo</a:t>
            </a:r>
            <a:r>
              <a:rPr lang="en-US" sz="2200" dirty="0"/>
              <a:t> de software con </a:t>
            </a:r>
            <a:r>
              <a:rPr lang="en-US" sz="2200" dirty="0" err="1"/>
              <a:t>tecnologías</a:t>
            </a:r>
            <a:r>
              <a:rPr lang="en-US" sz="2200" dirty="0"/>
              <a:t> .NET </a:t>
            </a:r>
            <a:r>
              <a:rPr lang="en-US" sz="2200" dirty="0" err="1"/>
              <a:t>más</a:t>
            </a:r>
            <a:r>
              <a:rPr lang="en-US" sz="2200" dirty="0"/>
              <a:t> </a:t>
            </a:r>
            <a:r>
              <a:rPr lang="en-US" sz="2200" dirty="0" err="1"/>
              <a:t>grande</a:t>
            </a:r>
            <a:r>
              <a:rPr lang="en-US" sz="2200" dirty="0"/>
              <a:t> de Sevilla.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Con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fijas</a:t>
            </a:r>
            <a:r>
              <a:rPr lang="en-US" sz="2200" dirty="0"/>
              <a:t> y </a:t>
            </a:r>
            <a:r>
              <a:rPr lang="en-US" sz="2200" dirty="0" err="1"/>
              <a:t>tiempo</a:t>
            </a:r>
            <a:r>
              <a:rPr lang="en-US" sz="2200" dirty="0"/>
              <a:t> para </a:t>
            </a:r>
            <a:r>
              <a:rPr lang="en-US" sz="2200" dirty="0" err="1"/>
              <a:t>el</a:t>
            </a:r>
            <a:r>
              <a:rPr lang="en-US" sz="2200" dirty="0"/>
              <a:t> networking, se </a:t>
            </a:r>
            <a:r>
              <a:rPr lang="en-US" sz="2200" dirty="0" err="1"/>
              <a:t>permite</a:t>
            </a:r>
            <a:r>
              <a:rPr lang="en-US" sz="2200" dirty="0"/>
              <a:t> </a:t>
            </a:r>
            <a:r>
              <a:rPr lang="en-US" sz="2200" dirty="0" err="1"/>
              <a:t>compartir</a:t>
            </a:r>
            <a:r>
              <a:rPr lang="en-US" sz="2200" dirty="0"/>
              <a:t> </a:t>
            </a:r>
            <a:r>
              <a:rPr lang="en-US" sz="2200" dirty="0" err="1"/>
              <a:t>prácticas</a:t>
            </a:r>
            <a:r>
              <a:rPr lang="en-US" sz="2200" dirty="0"/>
              <a:t> y </a:t>
            </a:r>
            <a:r>
              <a:rPr lang="en-US" sz="2200" dirty="0" err="1"/>
              <a:t>experiencias</a:t>
            </a:r>
            <a:r>
              <a:rPr lang="en-US" sz="2200" dirty="0"/>
              <a:t> para </a:t>
            </a:r>
            <a:r>
              <a:rPr lang="en-US" sz="2200" dirty="0" err="1"/>
              <a:t>mejorar</a:t>
            </a:r>
            <a:r>
              <a:rPr lang="en-US" sz="2200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Se </a:t>
            </a:r>
            <a:r>
              <a:rPr lang="en-US" sz="2200" dirty="0" err="1"/>
              <a:t>esperan</a:t>
            </a:r>
            <a:r>
              <a:rPr lang="en-US" sz="2200" dirty="0"/>
              <a:t>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Hasta 200 </a:t>
            </a:r>
            <a:r>
              <a:rPr lang="en-US" sz="2200" dirty="0" err="1"/>
              <a:t>asistentes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12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técnicas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 err="1"/>
              <a:t>Presencia</a:t>
            </a:r>
            <a:r>
              <a:rPr lang="en-US" sz="2200" dirty="0"/>
              <a:t> tanto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el</a:t>
            </a:r>
            <a:r>
              <a:rPr lang="en-US" sz="2200" dirty="0"/>
              <a:t> </a:t>
            </a:r>
            <a:r>
              <a:rPr lang="en-US" sz="2200" dirty="0" err="1"/>
              <a:t>evento</a:t>
            </a:r>
            <a:r>
              <a:rPr lang="en-US" sz="2200" dirty="0"/>
              <a:t> </a:t>
            </a:r>
            <a:r>
              <a:rPr lang="en-US" sz="2200" dirty="0" err="1"/>
              <a:t>como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grabaciones</a:t>
            </a:r>
            <a:r>
              <a:rPr lang="en-US" sz="2200" dirty="0"/>
              <a:t> de </a:t>
            </a:r>
            <a:r>
              <a:rPr lang="en-US" sz="2200" dirty="0" err="1"/>
              <a:t>cada</a:t>
            </a:r>
            <a:r>
              <a:rPr lang="en-US" sz="2200" dirty="0"/>
              <a:t> </a:t>
            </a:r>
            <a:r>
              <a:rPr lang="en-US" sz="2200" dirty="0" err="1"/>
              <a:t>sesión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2248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5642B3-5CB8-C664-A14F-144349387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s-ES" dirty="0"/>
              <a:t>UNA VENTANA PARA LOS PATROCINADORES</a:t>
            </a:r>
            <a:endParaRPr lang="en-US" dirty="0"/>
          </a:p>
        </p:txBody>
      </p:sp>
      <p:sp>
        <p:nvSpPr>
          <p:cNvPr id="2057" name="!!Line">
            <a:extLst>
              <a:ext uri="{FF2B5EF4-FFF2-40B4-BE49-F238E27FC236}">
                <a16:creationId xmlns:a16="http://schemas.microsoft.com/office/drawing/2014/main" id="{B0161EF8-C8C6-4F2A-9D5C-49BD28A2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585216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ternational Conference in India | Conference Proceedings in India">
            <a:extLst>
              <a:ext uri="{FF2B5EF4-FFF2-40B4-BE49-F238E27FC236}">
                <a16:creationId xmlns:a16="http://schemas.microsoft.com/office/drawing/2014/main" id="{2D4A097E-87DA-B01D-2A35-DCFF983B7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r="5465" b="2"/>
          <a:stretch/>
        </p:blipFill>
        <p:spPr bwMode="auto">
          <a:xfrm>
            <a:off x="835153" y="2002117"/>
            <a:ext cx="6215794" cy="417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5917-1B84-670D-C427-8D339677A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ES" sz="1700" dirty="0"/>
              <a:t>En un sector en el que la demanda supera altamente a la oferta, disponer de un escaparate como es este evento, puede ser la mejor herramienta para atraer y retener talento. </a:t>
            </a:r>
          </a:p>
          <a:p>
            <a:pPr marL="0" indent="0">
              <a:buNone/>
            </a:pPr>
            <a:endParaRPr lang="es-ES" sz="1700" dirty="0"/>
          </a:p>
          <a:p>
            <a:pPr marL="0" indent="0">
              <a:buNone/>
            </a:pPr>
            <a:r>
              <a:rPr lang="es-ES" sz="1700" dirty="0"/>
              <a:t>Aquí podrás tener un stand propio donde enseñar tus proyectos, tu forma de trabajar y poner en valor a tu equipo de desarrolladores de software. Incluso sin tener procesos de selección abiertos, la conferencia es una gran oportunidad para contar cómo haces las cosas y cómo trabajas. Puedes abrirte nuevas oportunidades de negocio al mostrar tu marca de forma más atractiva, para cuando necesites contratar.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8875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64821"/>
            <a:ext cx="10122632" cy="6520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OPCIONES DE PATROCINIO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77880560"/>
              </p:ext>
            </p:extLst>
          </p:nvPr>
        </p:nvGraphicFramePr>
        <p:xfrm>
          <a:off x="1465680" y="1182805"/>
          <a:ext cx="9395456" cy="48496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48864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37792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1" dirty="0">
                          <a:solidFill>
                            <a:schemeClr val="bg1"/>
                          </a:solidFill>
                        </a:rPr>
                        <a:t>B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RONCE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PLATA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ORO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PRECIO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150€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250€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500€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LOGO EN WEB*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LOGO EN PRESENTACIONES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LOGO EN LAS GRABACIONES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5903870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LOGO EN WELCOME PACK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7803432"/>
                  </a:ext>
                </a:extLst>
              </a:tr>
              <a:tr h="798115"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PODER AÑADIR MERCHANDISING EN EL WELCOME PACK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886128"/>
                  </a:ext>
                </a:extLst>
              </a:tr>
              <a:tr h="798115">
                <a:tc>
                  <a:txBody>
                    <a:bodyPr/>
                    <a:lstStyle/>
                    <a:p>
                      <a:pPr algn="ctr"/>
                      <a:r>
                        <a:rPr lang="es-ES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PARTICIPACIÓN AL CREAR LA AGENDA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643610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STAND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0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sz="1600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A412CA2-45A5-9A69-261F-D313A99FCFDD}"/>
              </a:ext>
            </a:extLst>
          </p:cNvPr>
          <p:cNvSpPr txBox="1"/>
          <p:nvPr/>
        </p:nvSpPr>
        <p:spPr>
          <a:xfrm>
            <a:off x="1336494" y="6393179"/>
            <a:ext cx="33628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El tamaño del logo variará en base al tipo de patrocinio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04035-833F-47A3-9B42-8D3A786CD6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7327C-3A41-4D1E-A5CE-D0A5F32812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3"/>
                </a:solidFill>
              </a:rPr>
              <a:t>Evento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E904312-F9B9-4F27-8665-50D0641FBE5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99868" y="3640835"/>
            <a:ext cx="1697037" cy="1525525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Con la </a:t>
            </a:r>
            <a:r>
              <a:rPr lang="en-US" dirty="0" err="1">
                <a:solidFill>
                  <a:schemeClr val="accent3"/>
                </a:solidFill>
              </a:rPr>
              <a:t>localización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cerrada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aún</a:t>
            </a:r>
            <a:r>
              <a:rPr lang="en-US" dirty="0">
                <a:solidFill>
                  <a:schemeClr val="accent3"/>
                </a:solidFill>
              </a:rPr>
              <a:t> sin sponsors se </a:t>
            </a:r>
            <a:r>
              <a:rPr lang="en-US" dirty="0" err="1">
                <a:solidFill>
                  <a:schemeClr val="accent3"/>
                </a:solidFill>
              </a:rPr>
              <a:t>llevaría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aunque</a:t>
            </a:r>
            <a:r>
              <a:rPr lang="en-US" dirty="0">
                <a:solidFill>
                  <a:schemeClr val="accent3"/>
                </a:solidFill>
              </a:rPr>
              <a:t> sin merchandising o almuerzo o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69FF3-8FFE-4E02-8E2A-BEDDF86909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850A20-E11B-4BD8-8CD9-BF9B430BE6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Welcome pack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11A1D-EB73-4B08-8ADD-1B50D40FC18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76929" y="3640835"/>
            <a:ext cx="1697037" cy="2018648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El Welcome pack </a:t>
            </a:r>
            <a:r>
              <a:rPr lang="en-US" dirty="0" err="1">
                <a:solidFill>
                  <a:schemeClr val="accent3"/>
                </a:solidFill>
              </a:rPr>
              <a:t>consistirá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una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 con </a:t>
            </a:r>
            <a:r>
              <a:rPr lang="en-US" dirty="0" err="1">
                <a:solidFill>
                  <a:schemeClr val="accent3"/>
                </a:solidFill>
              </a:rPr>
              <a:t>detalles</a:t>
            </a:r>
            <a:r>
              <a:rPr lang="en-US" dirty="0">
                <a:solidFill>
                  <a:schemeClr val="accent3"/>
                </a:solidFill>
              </a:rPr>
              <a:t> para </a:t>
            </a:r>
            <a:r>
              <a:rPr lang="en-US" dirty="0" err="1">
                <a:solidFill>
                  <a:schemeClr val="accent3"/>
                </a:solidFill>
              </a:rPr>
              <a:t>cada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asistente</a:t>
            </a:r>
            <a:r>
              <a:rPr lang="en-US" dirty="0">
                <a:solidFill>
                  <a:schemeClr val="accent3"/>
                </a:solidFill>
              </a:rPr>
              <a:t>. Los </a:t>
            </a:r>
            <a:r>
              <a:rPr lang="en-US" dirty="0" err="1">
                <a:solidFill>
                  <a:schemeClr val="accent3"/>
                </a:solidFill>
              </a:rPr>
              <a:t>costes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recaen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la </a:t>
            </a:r>
            <a:r>
              <a:rPr lang="en-US" dirty="0" err="1">
                <a:solidFill>
                  <a:schemeClr val="accent3"/>
                </a:solidFill>
              </a:rPr>
              <a:t>personalización</a:t>
            </a:r>
            <a:r>
              <a:rPr lang="en-US" dirty="0">
                <a:solidFill>
                  <a:schemeClr val="accent3"/>
                </a:solidFill>
              </a:rPr>
              <a:t> de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libreta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pegatinas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B50FA0-8BDD-46C8-99F1-A2927A8655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2000€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E427F9-9DA3-442F-9E6F-54A21B401D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Almuerzo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E9DC07-6080-4AF6-8CFB-03465BE57D4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53990" y="3640835"/>
            <a:ext cx="1697037" cy="2103556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 al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NOTA: </a:t>
            </a:r>
            <a:r>
              <a:rPr lang="en-US" dirty="0" err="1">
                <a:solidFill>
                  <a:schemeClr val="accent3"/>
                </a:solidFill>
              </a:rPr>
              <a:t>Esta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estimación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sube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considerablemente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utilizando</a:t>
            </a:r>
            <a:r>
              <a:rPr lang="en-US" dirty="0">
                <a:solidFill>
                  <a:schemeClr val="accent3"/>
                </a:solidFill>
              </a:rPr>
              <a:t> un catering.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9E183-E0BA-4EFB-909C-B21CDB3298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5462CD-F97C-4BB7-AF35-E94CC36595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F398F53-954F-4FC0-88A5-32A456A33D3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31051" y="3640835"/>
            <a:ext cx="1697037" cy="1414919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2C7FD2-2A48-41BD-B107-E8DDA37CB1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+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1F78730-06AC-4CBB-B56A-013A42F5F6E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Otros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DD7473F-5C97-4494-8F24-D313570F36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08112" y="3640835"/>
            <a:ext cx="1697037" cy="2136214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mayor </a:t>
            </a:r>
            <a:r>
              <a:rPr lang="en-US" dirty="0" err="1">
                <a:solidFill>
                  <a:schemeClr val="accent3"/>
                </a:solidFill>
              </a:rPr>
              <a:t>número</a:t>
            </a:r>
            <a:r>
              <a:rPr lang="en-US" dirty="0">
                <a:solidFill>
                  <a:schemeClr val="accent3"/>
                </a:solidFill>
              </a:rPr>
              <a:t> de sponsors </a:t>
            </a:r>
            <a:r>
              <a:rPr lang="en-US" dirty="0" err="1">
                <a:solidFill>
                  <a:schemeClr val="accent3"/>
                </a:solidFill>
              </a:rPr>
              <a:t>más</a:t>
            </a:r>
            <a:r>
              <a:rPr lang="en-US" dirty="0">
                <a:solidFill>
                  <a:schemeClr val="accent3"/>
                </a:solidFill>
              </a:rPr>
              <a:t> ideas se </a:t>
            </a:r>
            <a:r>
              <a:rPr lang="en-US" dirty="0" err="1">
                <a:solidFill>
                  <a:schemeClr val="accent3"/>
                </a:solidFill>
              </a:rPr>
              <a:t>pueden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llevar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r>
              <a:rPr lang="en-US" dirty="0" err="1">
                <a:solidFill>
                  <a:schemeClr val="accent3"/>
                </a:solidFill>
              </a:rPr>
              <a:t>Desde</a:t>
            </a:r>
            <a:r>
              <a:rPr lang="en-US" dirty="0">
                <a:solidFill>
                  <a:schemeClr val="accent3"/>
                </a:solidFill>
              </a:rPr>
              <a:t> usar catering para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almuerzo, </a:t>
            </a:r>
            <a:r>
              <a:rPr lang="en-US" dirty="0" err="1">
                <a:solidFill>
                  <a:schemeClr val="accent3"/>
                </a:solidFill>
              </a:rPr>
              <a:t>realizar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concurso</a:t>
            </a:r>
            <a:r>
              <a:rPr lang="en-US" dirty="0">
                <a:solidFill>
                  <a:schemeClr val="accent3"/>
                </a:solidFill>
              </a:rPr>
              <a:t> final, </a:t>
            </a:r>
            <a:r>
              <a:rPr lang="en-US" dirty="0" err="1">
                <a:solidFill>
                  <a:schemeClr val="accent3"/>
                </a:solidFill>
              </a:rPr>
              <a:t>bebidas</a:t>
            </a:r>
            <a:r>
              <a:rPr lang="en-US" dirty="0">
                <a:solidFill>
                  <a:schemeClr val="accent3"/>
                </a:solidFill>
              </a:rPr>
              <a:t> post-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CBD5733-0ED1-4956-F029-F60204959895}"/>
              </a:ext>
            </a:extLst>
          </p:cNvPr>
          <p:cNvSpPr txBox="1">
            <a:spLocks/>
          </p:cNvSpPr>
          <p:nvPr/>
        </p:nvSpPr>
        <p:spPr>
          <a:xfrm>
            <a:off x="841247" y="474146"/>
            <a:ext cx="10515593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OBJETIVOS*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7EF463-1EBD-7140-0D88-C1519880B579}"/>
              </a:ext>
            </a:extLst>
          </p:cNvPr>
          <p:cNvSpPr txBox="1"/>
          <p:nvPr/>
        </p:nvSpPr>
        <p:spPr>
          <a:xfrm>
            <a:off x="719274" y="5853673"/>
            <a:ext cx="1122344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Los objetivos actuales pueden cambiar en base al número de asistentes. Los objetivos actuales están pensados en base a 200 asistentes en un evento de mañana y tarde.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9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7E516-1EB6-6C49-1290-B5F8A3E42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700" y="713232"/>
            <a:ext cx="5154168" cy="1197864"/>
          </a:xfrm>
        </p:spPr>
        <p:txBody>
          <a:bodyPr>
            <a:normAutofit fontScale="90000"/>
          </a:bodyPr>
          <a:lstStyle/>
          <a:p>
            <a:r>
              <a:rPr lang="es-ES" sz="4400" dirty="0"/>
              <a:t>MEJOR SI HABLAMOS ¿NO TE PARECE?</a:t>
            </a:r>
            <a:endParaRPr lang="en-US" dirty="0"/>
          </a:p>
        </p:txBody>
      </p:sp>
      <p:pic>
        <p:nvPicPr>
          <p:cNvPr id="4" name="Picture 3" descr="Hands of person wearing gray sweater typing on laptop with a tablet, digital pen, and cup of coffee">
            <a:extLst>
              <a:ext uri="{FF2B5EF4-FFF2-40B4-BE49-F238E27FC236}">
                <a16:creationId xmlns:a16="http://schemas.microsoft.com/office/drawing/2014/main" id="{48558E59-D2E0-53AB-9C54-C6C1AFA200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4" r="27351" b="-1"/>
          <a:stretch/>
        </p:blipFill>
        <p:spPr>
          <a:xfrm>
            <a:off x="20" y="10"/>
            <a:ext cx="5495089" cy="6857990"/>
          </a:xfrm>
          <a:prstGeom prst="rect">
            <a:avLst/>
          </a:prstGeom>
        </p:spPr>
      </p:pic>
      <p:sp>
        <p:nvSpPr>
          <p:cNvPr id="11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A9C39-42B5-D601-FEDD-3ED7713F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700" y="2374174"/>
            <a:ext cx="5154168" cy="379802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200" b="1" dirty="0"/>
              <a:t>c</a:t>
            </a:r>
            <a:r>
              <a:rPr lang="en-US" sz="2200" b="1" dirty="0"/>
              <a:t>ontacto@sevilladotnetconf.es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2200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426</Words>
  <Application>Microsoft Office PowerPoint</Application>
  <PresentationFormat>Widescreen</PresentationFormat>
  <Paragraphs>71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UNA VENTANA PARA LOS PATROCINADORES</vt:lpstr>
      <vt:lpstr>OPCIONES DE PATROCINIO</vt:lpstr>
      <vt:lpstr>PowerPoint Presentation</vt:lpstr>
      <vt:lpstr>MEJOR SI HABLAMOS ¿NO TE PARECE?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Suárez Ruiz</dc:creator>
  <cp:lastModifiedBy>Javier Suárez Ruiz</cp:lastModifiedBy>
  <cp:revision>11</cp:revision>
  <dcterms:created xsi:type="dcterms:W3CDTF">2023-02-10T12:13:29Z</dcterms:created>
  <dcterms:modified xsi:type="dcterms:W3CDTF">2023-02-20T19:04:41Z</dcterms:modified>
</cp:coreProperties>
</file>

<file path=docProps/thumbnail.jpeg>
</file>